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6" r:id="rId8"/>
    <p:sldId id="267" r:id="rId9"/>
    <p:sldId id="268" r:id="rId10"/>
    <p:sldId id="262" r:id="rId11"/>
    <p:sldId id="263" r:id="rId12"/>
    <p:sldId id="264" r:id="rId13"/>
    <p:sldId id="265" r:id="rId14"/>
    <p:sldId id="269" r:id="rId15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Roboto" panose="02000000000000000000" pitchFamily="2" charset="0"/>
      <p:regular r:id="rId21"/>
      <p:bold r:id="rId22"/>
      <p:italic r:id="rId23"/>
      <p:boldItalic r:id="rId24"/>
    </p:embeddedFont>
    <p:embeddedFont>
      <p:font typeface="Roboto Slab" pitchFamily="2" charset="0"/>
      <p:regular r:id="rId25"/>
      <p:bold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298"/>
    <p:restoredTop sz="94610"/>
  </p:normalViewPr>
  <p:slideViewPr>
    <p:cSldViewPr snapToGrid="0">
      <p:cViewPr varScale="1">
        <p:scale>
          <a:sx n="154" d="100"/>
          <a:sy n="154" d="100"/>
        </p:scale>
        <p:origin x="680" y="19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9cbb8d9567_0_6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29cbb8d9567_0_6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9cbb8d9567_0_6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9cbb8d9567_0_6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9cbb8d9567_0_6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9cbb8d9567_0_6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2054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9cbb8d9567_0_6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9cbb8d9567_0_6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9cbb8d9567_0_6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29cbb8d9567_0_6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9cbb8d9567_0_6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29cbb8d9567_0_6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9cbb8d9567_0_6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29cbb8d9567_0_6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9cbb8d9567_0_6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29cbb8d9567_0_6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9cbb8d9567_0_6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29cbb8d9567_0_6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85161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9cbb8d9567_0_6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9cbb8d9567_0_6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9cbb8d9567_0_6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29cbb8d9567_0_6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1524800" y="672606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accent5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1" name="Google Shape;11;p2"/>
          <p:cNvSpPr/>
          <p:nvPr/>
        </p:nvSpPr>
        <p:spPr>
          <a:xfrm rot="10800000">
            <a:off x="6537563" y="33429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accent5"/>
            </a:solidFill>
            <a:prstDash val="solid"/>
            <a:miter lim="8000"/>
            <a:headEnd type="none" w="sm" len="sm"/>
            <a:tailEnd type="none" w="sm" len="sm"/>
          </a:ln>
        </p:spPr>
      </p:sp>
      <p:cxnSp>
        <p:nvCxnSpPr>
          <p:cNvPr id="12" name="Google Shape;12;p2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/>
          <p:nvPr/>
        </p:nvSpPr>
        <p:spPr>
          <a:xfrm>
            <a:off x="150" y="5076825"/>
            <a:ext cx="9143700" cy="66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1"/>
          <p:cNvSpPr txBox="1">
            <a:spLocks noGrp="1"/>
          </p:cNvSpPr>
          <p:nvPr>
            <p:ph type="title" hasCustomPrompt="1"/>
          </p:nvPr>
        </p:nvSpPr>
        <p:spPr>
          <a:xfrm>
            <a:off x="387900" y="1152450"/>
            <a:ext cx="8368200" cy="15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11"/>
          <p:cNvSpPr txBox="1">
            <a:spLocks noGrp="1"/>
          </p:cNvSpPr>
          <p:nvPr>
            <p:ph type="body" idx="1"/>
          </p:nvPr>
        </p:nvSpPr>
        <p:spPr>
          <a:xfrm>
            <a:off x="387900" y="2919450"/>
            <a:ext cx="83682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6" name="Google Shape;56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Google Shape;21;p4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Google Shape;26;p5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1"/>
          </p:nvPr>
        </p:nvSpPr>
        <p:spPr>
          <a:xfrm>
            <a:off x="387900" y="1489825"/>
            <a:ext cx="39999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2"/>
          </p:nvPr>
        </p:nvSpPr>
        <p:spPr>
          <a:xfrm>
            <a:off x="4756200" y="1489825"/>
            <a:ext cx="39999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Google Shape;35;p7"/>
          <p:cNvCxnSpPr/>
          <p:nvPr/>
        </p:nvCxnSpPr>
        <p:spPr>
          <a:xfrm>
            <a:off x="489218" y="1412277"/>
            <a:ext cx="3315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6" name="Google Shape;36;p7"/>
          <p:cNvSpPr txBox="1">
            <a:spLocks noGrp="1"/>
          </p:cNvSpPr>
          <p:nvPr>
            <p:ph type="title"/>
          </p:nvPr>
        </p:nvSpPr>
        <p:spPr>
          <a:xfrm>
            <a:off x="3879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body" idx="1"/>
          </p:nvPr>
        </p:nvSpPr>
        <p:spPr>
          <a:xfrm>
            <a:off x="387900" y="1594025"/>
            <a:ext cx="2808000" cy="268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1" name="Google Shape;41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4" name="Google Shape;44;p9"/>
          <p:cNvCxnSpPr/>
          <p:nvPr/>
        </p:nvCxnSpPr>
        <p:spPr>
          <a:xfrm>
            <a:off x="5029675" y="4495503"/>
            <a:ext cx="540900" cy="0"/>
          </a:xfrm>
          <a:prstGeom prst="straightConnector1">
            <a:avLst/>
          </a:prstGeom>
          <a:noFill/>
          <a:ln w="381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5" name="Google Shape;45;p9"/>
          <p:cNvSpPr txBox="1">
            <a:spLocks noGrp="1"/>
          </p:cNvSpPr>
          <p:nvPr>
            <p:ph type="title"/>
          </p:nvPr>
        </p:nvSpPr>
        <p:spPr>
          <a:xfrm>
            <a:off x="265500" y="1209075"/>
            <a:ext cx="4045200" cy="15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 txBox="1">
            <a:spLocks noGrp="1"/>
          </p:cNvSpPr>
          <p:nvPr>
            <p:ph type="body" idx="1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1pPr>
          </a:lstStyle>
          <a:p>
            <a:endParaRPr/>
          </a:p>
        </p:txBody>
      </p:sp>
      <p:sp>
        <p:nvSpPr>
          <p:cNvPr id="51" name="Google Shape;51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arina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3"/>
          <p:cNvSpPr txBox="1">
            <a:spLocks noGrp="1"/>
          </p:cNvSpPr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College Football Data Collection and Preprocessing</a:t>
            </a:r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19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23"/>
              <a:buFont typeface="Arial"/>
              <a:buNone/>
            </a:pPr>
            <a:r>
              <a:rPr lang="en" sz="125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Group Members</a:t>
            </a:r>
            <a:endParaRPr sz="125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23"/>
              <a:buFont typeface="Arial"/>
              <a:buNone/>
            </a:pPr>
            <a:r>
              <a:rPr lang="en" sz="125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Caleb Miller: cm3962@drexel.edu</a:t>
            </a:r>
            <a:endParaRPr sz="125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23"/>
              <a:buFont typeface="Arial"/>
              <a:buNone/>
            </a:pPr>
            <a:r>
              <a:rPr lang="en" sz="125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Muhammad </a:t>
            </a:r>
            <a:r>
              <a:rPr lang="en" sz="125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Hazrat</a:t>
            </a:r>
            <a:r>
              <a:rPr lang="en" sz="125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mh3852@drexel.edu</a:t>
            </a:r>
            <a:endParaRPr sz="125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23"/>
              <a:buFont typeface="Arial"/>
              <a:buNone/>
            </a:pPr>
            <a:r>
              <a:rPr lang="en" sz="125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Hashim Afzal: ha695@drexel.edu</a:t>
            </a:r>
            <a:endParaRPr sz="125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23"/>
              <a:buFont typeface="Arial"/>
              <a:buNone/>
            </a:pPr>
            <a:r>
              <a:rPr lang="en" sz="125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DSCI 511 – 003</a:t>
            </a:r>
            <a:endParaRPr sz="125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23"/>
              <a:buFont typeface="Arial"/>
              <a:buNone/>
            </a:pPr>
            <a:r>
              <a:rPr lang="en" sz="125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Dr. </a:t>
            </a:r>
            <a:r>
              <a:rPr lang="en" sz="125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Shadi</a:t>
            </a:r>
            <a:r>
              <a:rPr lang="en" sz="125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125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Rezapour</a:t>
            </a:r>
            <a:endParaRPr sz="125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endParaRPr sz="133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9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Distribution Approach</a:t>
            </a:r>
            <a:endParaRPr/>
          </a:p>
        </p:txBody>
      </p:sp>
      <p:sp>
        <p:nvSpPr>
          <p:cNvPr id="100" name="Google Shape;100;p19"/>
          <p:cNvSpPr txBox="1">
            <a:spLocks noGrp="1"/>
          </p:cNvSpPr>
          <p:nvPr>
            <p:ph type="body" idx="1"/>
          </p:nvPr>
        </p:nvSpPr>
        <p:spPr>
          <a:xfrm>
            <a:off x="387900" y="1489824"/>
            <a:ext cx="5014279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We aim to maximize accessibility and usability of the dataset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The data is provided in two CSV files: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‘</a:t>
            </a:r>
            <a:r>
              <a:rPr lang="en" dirty="0" err="1"/>
              <a:t>GamesData.csv</a:t>
            </a:r>
            <a:r>
              <a:rPr lang="en" dirty="0"/>
              <a:t>’ contains each individual game as a data row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‘</a:t>
            </a:r>
            <a:r>
              <a:rPr lang="en" dirty="0" err="1"/>
              <a:t>TeamsData.csv</a:t>
            </a:r>
            <a:r>
              <a:rPr lang="en" dirty="0"/>
              <a:t>’ contains each team as a data row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These files are meant to be used in conjunction to derive deeper insights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Accessibility is enhanced by providing detailed documentation (README file) that helps users navigate and use the data effectively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7CD9CC-3481-181E-391B-515BA877E8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1268" y="1856300"/>
            <a:ext cx="3334441" cy="190539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Access Rights</a:t>
            </a:r>
            <a:endParaRPr/>
          </a:p>
        </p:txBody>
      </p:sp>
      <p:sp>
        <p:nvSpPr>
          <p:cNvPr id="106" name="Google Shape;106;p20"/>
          <p:cNvSpPr txBox="1">
            <a:spLocks noGrp="1"/>
          </p:cNvSpPr>
          <p:nvPr>
            <p:ph type="body" idx="1"/>
          </p:nvPr>
        </p:nvSpPr>
        <p:spPr>
          <a:xfrm>
            <a:off x="387899" y="1489824"/>
            <a:ext cx="5016519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The dataset is available for educational, research, and analytical purposes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This promotes widespread use in these communities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Users are required to agree to the terms and conditions set by </a:t>
            </a:r>
            <a:r>
              <a:rPr lang="en" dirty="0" err="1"/>
              <a:t>collegefootballdata.com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This includes restrictions on commercial use and redistribution</a:t>
            </a:r>
            <a:endParaRPr dirty="0"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 dirty="0"/>
              <a:t>Commercial entities may require special permissions/licenses for uses involving monetization</a:t>
            </a:r>
            <a:endParaRPr dirty="0"/>
          </a:p>
        </p:txBody>
      </p:sp>
      <p:pic>
        <p:nvPicPr>
          <p:cNvPr id="4100" name="Picture 4" descr="Access Control Policy &amp; Procedures Template [w/ Examples]">
            <a:extLst>
              <a:ext uri="{FF2B5EF4-FFF2-40B4-BE49-F238E27FC236}">
                <a16:creationId xmlns:a16="http://schemas.microsoft.com/office/drawing/2014/main" id="{CCB6B5F7-AE1F-C01F-A31D-9CC981DBF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6696" y="1595471"/>
            <a:ext cx="3149404" cy="1952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1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Issues and Limitations</a:t>
            </a:r>
            <a:endParaRPr/>
          </a:p>
        </p:txBody>
      </p:sp>
      <p:sp>
        <p:nvSpPr>
          <p:cNvPr id="112" name="Google Shape;112;p21"/>
          <p:cNvSpPr txBox="1">
            <a:spLocks noGrp="1"/>
          </p:cNvSpPr>
          <p:nvPr>
            <p:ph type="body" idx="1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Absence of key variables: the lack of key variables impact the extent of available insights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800"/>
              <a:t>Team rankings </a:t>
            </a:r>
            <a:endParaRPr sz="180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800"/>
              <a:t>Revenue data 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Incomplete records: missing data limits the accuracy of any analysis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Specifically, dealing with missing ‘Attendance’ and ‘Excitement Index’ entries caused the dataset to be much smaller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 ‘Notes’ variable has missing entries, but this is acceptable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Any entries are special occasions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2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and Contributions</a:t>
            </a:r>
            <a:endParaRPr/>
          </a:p>
        </p:txBody>
      </p:sp>
      <p:sp>
        <p:nvSpPr>
          <p:cNvPr id="118" name="Google Shape;118;p22"/>
          <p:cNvSpPr txBox="1">
            <a:spLocks noGrp="1"/>
          </p:cNvSpPr>
          <p:nvPr>
            <p:ph type="body" idx="1"/>
          </p:nvPr>
        </p:nvSpPr>
        <p:spPr>
          <a:xfrm>
            <a:off x="387900" y="1489824"/>
            <a:ext cx="6081652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Team members: 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Caleb Miller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Hashim Afzal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Muhammad </a:t>
            </a:r>
            <a:r>
              <a:rPr lang="en" dirty="0" err="1"/>
              <a:t>Hazrat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Our group worked collectively on all stages of the project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Data collection and preprocessing was lead by Caleb and Hashim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The README documentation was lead by Muhammad 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The presentation was completed as a whole</a:t>
            </a:r>
            <a:endParaRPr dirty="0"/>
          </a:p>
        </p:txBody>
      </p:sp>
      <p:pic>
        <p:nvPicPr>
          <p:cNvPr id="5126" name="Picture 6" descr="What you need to know about project teams in a changing world - Work Life  by Atlassian">
            <a:extLst>
              <a:ext uri="{FF2B5EF4-FFF2-40B4-BE49-F238E27FC236}">
                <a16:creationId xmlns:a16="http://schemas.microsoft.com/office/drawing/2014/main" id="{619E1C5A-6F08-856E-8F79-418792FB88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6935" y="767276"/>
            <a:ext cx="2940171" cy="1432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2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 you!</a:t>
            </a:r>
            <a:endParaRPr dirty="0"/>
          </a:p>
        </p:txBody>
      </p:sp>
      <p:sp>
        <p:nvSpPr>
          <p:cNvPr id="118" name="Google Shape;118;p22"/>
          <p:cNvSpPr txBox="1">
            <a:spLocks noGrp="1"/>
          </p:cNvSpPr>
          <p:nvPr>
            <p:ph type="body" idx="1"/>
          </p:nvPr>
        </p:nvSpPr>
        <p:spPr>
          <a:xfrm>
            <a:off x="387900" y="1489824"/>
            <a:ext cx="6081652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Questions?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Feel free to email us:</a:t>
            </a:r>
          </a:p>
          <a:p>
            <a:pPr lvl="1" indent="-342900">
              <a:buSzPts val="1800"/>
              <a:buChar char="●"/>
            </a:pPr>
            <a:r>
              <a:rPr lang="en-US" dirty="0"/>
              <a:t>Caleb Miller: cm3962@drexel.edu</a:t>
            </a:r>
          </a:p>
          <a:p>
            <a:pPr lvl="1" indent="-342900">
              <a:buSzPts val="1800"/>
              <a:buFont typeface="Roboto"/>
              <a:buChar char="●"/>
            </a:pPr>
            <a:r>
              <a:rPr lang="en-US" dirty="0"/>
              <a:t>Muhammad </a:t>
            </a:r>
            <a:r>
              <a:rPr lang="en-US" dirty="0" err="1"/>
              <a:t>Hazrat</a:t>
            </a:r>
            <a:r>
              <a:rPr lang="en-US" dirty="0"/>
              <a:t>: mh3852@drexel.edu</a:t>
            </a:r>
          </a:p>
          <a:p>
            <a:pPr lvl="1" indent="-342900">
              <a:buSzPts val="1800"/>
              <a:buFont typeface="Roboto"/>
              <a:buChar char="●"/>
            </a:pPr>
            <a:r>
              <a:rPr lang="en-US" dirty="0"/>
              <a:t>Hashim Afzal: ha695@drexel.edu</a:t>
            </a:r>
          </a:p>
          <a:p>
            <a:pPr lvl="1" indent="-342900">
              <a:buSzPts val="1800"/>
              <a:buFont typeface="Roboto"/>
              <a:buChar char="●"/>
            </a:pPr>
            <a:endParaRPr lang="en-US" dirty="0"/>
          </a:p>
        </p:txBody>
      </p:sp>
      <p:pic>
        <p:nvPicPr>
          <p:cNvPr id="9218" name="Picture 2" descr="Yellow Happy Face Clip Art at Clker.com - vector clip art online, royalty  free &amp; public domain">
            <a:extLst>
              <a:ext uri="{FF2B5EF4-FFF2-40B4-BE49-F238E27FC236}">
                <a16:creationId xmlns:a16="http://schemas.microsoft.com/office/drawing/2014/main" id="{F5EF7033-398B-528D-14AD-3F41BADDB5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5083" y="1045471"/>
            <a:ext cx="3047847" cy="3052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14886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70" name="Google Shape;70;p14"/>
          <p:cNvSpPr txBox="1">
            <a:spLocks noGrp="1"/>
          </p:cNvSpPr>
          <p:nvPr>
            <p:ph type="body" idx="1"/>
          </p:nvPr>
        </p:nvSpPr>
        <p:spPr>
          <a:xfrm>
            <a:off x="387900" y="1489824"/>
            <a:ext cx="4971084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This dataset offers a comprehensive view of college football games and teams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This includes scoring details, team information, excitement index, and attendance figures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The data collected is from the 2022 college football season </a:t>
            </a:r>
            <a:endParaRPr dirty="0"/>
          </a:p>
        </p:txBody>
      </p:sp>
      <p:pic>
        <p:nvPicPr>
          <p:cNvPr id="1026" name="Picture 2" descr="CollegeFootballData.com">
            <a:extLst>
              <a:ext uri="{FF2B5EF4-FFF2-40B4-BE49-F238E27FC236}">
                <a16:creationId xmlns:a16="http://schemas.microsoft.com/office/drawing/2014/main" id="{146501F4-A1E3-4B79-F439-63838CA05E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9953" y="1932952"/>
            <a:ext cx="2543467" cy="1096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Purpose of the Dataset</a:t>
            </a:r>
            <a:endParaRPr/>
          </a:p>
        </p:txBody>
      </p:sp>
      <p:sp>
        <p:nvSpPr>
          <p:cNvPr id="76" name="Google Shape;76;p15"/>
          <p:cNvSpPr txBox="1">
            <a:spLocks noGrp="1"/>
          </p:cNvSpPr>
          <p:nvPr>
            <p:ph type="body" idx="1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The purpose of this dataset is to analyze factors influencing attendance and excitement in college football games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High scoring vs low scoring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Close game vs blowout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Level of competition (D1, D2, etc.)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The dataset allows the extraction of valuable insights for sports administrators 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This can be helpful for strategic planning and enhancing fan experiences</a:t>
            </a:r>
            <a:endParaRPr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7FDA4114-8AD0-10BE-7EE3-D004751B86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1222" y="4111524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956C06C4-088D-01CA-E8D0-90DF26E972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3113" y="4111524"/>
            <a:ext cx="1571978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Pacific-12 College Football News, Videos, Scores, Teams, Standings, Stats">
            <a:extLst>
              <a:ext uri="{FF2B5EF4-FFF2-40B4-BE49-F238E27FC236}">
                <a16:creationId xmlns:a16="http://schemas.microsoft.com/office/drawing/2014/main" id="{84B7F6DD-42B0-E090-EAD6-25DE5638C9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2149" y="4111524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Big 12 Conference - Wikipedia">
            <a:extLst>
              <a:ext uri="{FF2B5EF4-FFF2-40B4-BE49-F238E27FC236}">
                <a16:creationId xmlns:a16="http://schemas.microsoft.com/office/drawing/2014/main" id="{AD573209-F03C-4EA6-8670-A3E8B59495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394" y="4111524"/>
            <a:ext cx="1511301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>
            <a:extLst>
              <a:ext uri="{FF2B5EF4-FFF2-40B4-BE49-F238E27FC236}">
                <a16:creationId xmlns:a16="http://schemas.microsoft.com/office/drawing/2014/main" id="{D63C5BCC-A719-8E75-B0B4-F9C6948237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6482" y="4111524"/>
            <a:ext cx="310368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Potential Users and Applications</a:t>
            </a:r>
            <a:endParaRPr/>
          </a:p>
        </p:txBody>
      </p:sp>
      <p:sp>
        <p:nvSpPr>
          <p:cNvPr id="82" name="Google Shape;82;p16"/>
          <p:cNvSpPr txBox="1">
            <a:spLocks noGrp="1"/>
          </p:cNvSpPr>
          <p:nvPr>
            <p:ph type="body" idx="1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Sports Analytics: The dataset can be utilized for in-depth analysis of game trends and team performance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Sports Administration: Insights from data can be leveraged to make strategic decisions such as: 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Game scheduling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Fan engagement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Marketing strategies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Academic Research: Helps understand the impact of college sports on student life and local economies (more data collection needed)</a:t>
            </a:r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Source and Acquisition</a:t>
            </a:r>
            <a:endParaRPr/>
          </a:p>
        </p:txBody>
      </p:sp>
      <p:sp>
        <p:nvSpPr>
          <p:cNvPr id="88" name="Google Shape;88;p17"/>
          <p:cNvSpPr txBox="1">
            <a:spLocks noGrp="1"/>
          </p:cNvSpPr>
          <p:nvPr>
            <p:ph type="body" idx="1"/>
          </p:nvPr>
        </p:nvSpPr>
        <p:spPr>
          <a:xfrm>
            <a:off x="387900" y="1489824"/>
            <a:ext cx="506852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The data was acquired from </a:t>
            </a:r>
            <a:r>
              <a:rPr lang="en" dirty="0" err="1"/>
              <a:t>collegefootballdata.com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A comprehensive source for college football statistics and information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Obtained using an API Key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Allows access to data covering different aspects of games such as:</a:t>
            </a:r>
            <a:endParaRPr dirty="0"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 dirty="0"/>
              <a:t>Team Statistics</a:t>
            </a:r>
            <a:endParaRPr dirty="0"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 dirty="0"/>
              <a:t>Player Statistics</a:t>
            </a:r>
            <a:endParaRPr dirty="0"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 dirty="0"/>
              <a:t>Game Statistics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The API allows users to extract large volumes of data efficiently</a:t>
            </a:r>
            <a:endParaRPr dirty="0"/>
          </a:p>
        </p:txBody>
      </p:sp>
      <p:pic>
        <p:nvPicPr>
          <p:cNvPr id="3076" name="Picture 4" descr="What Is an API Key? | Postman Blog">
            <a:extLst>
              <a:ext uri="{FF2B5EF4-FFF2-40B4-BE49-F238E27FC236}">
                <a16:creationId xmlns:a16="http://schemas.microsoft.com/office/drawing/2014/main" id="{41A4E7DA-7003-B3DF-5BE0-D083AE2490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2148" y="1792574"/>
            <a:ext cx="2943952" cy="1558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8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Preprocessing</a:t>
            </a:r>
            <a:endParaRPr/>
          </a:p>
        </p:txBody>
      </p:sp>
      <p:sp>
        <p:nvSpPr>
          <p:cNvPr id="94" name="Google Shape;94;p18"/>
          <p:cNvSpPr txBox="1">
            <a:spLocks noGrp="1"/>
          </p:cNvSpPr>
          <p:nvPr>
            <p:ph type="body" idx="1"/>
          </p:nvPr>
        </p:nvSpPr>
        <p:spPr>
          <a:xfrm>
            <a:off x="387900" y="1489824"/>
            <a:ext cx="5160377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34327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dirty="0"/>
              <a:t>Formatting: </a:t>
            </a:r>
            <a:endParaRPr dirty="0"/>
          </a:p>
          <a:p>
            <a:pPr marL="914400" lvl="1" indent="-310832" algn="l" rtl="0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dirty="0"/>
              <a:t>The timestamp had to be reformatted into a usable form (date and time as separate variables)</a:t>
            </a:r>
            <a:endParaRPr dirty="0"/>
          </a:p>
          <a:p>
            <a:pPr marL="457200" lvl="0" indent="-334327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dirty="0"/>
              <a:t>Further extraction: </a:t>
            </a:r>
            <a:endParaRPr dirty="0"/>
          </a:p>
          <a:p>
            <a:pPr marL="914400" lvl="1" indent="-310832" algn="l" rtl="0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dirty="0"/>
              <a:t>Box scores for home and away teams had to be separated into Q1, Q2, Q3, and Q4</a:t>
            </a:r>
            <a:endParaRPr dirty="0"/>
          </a:p>
          <a:p>
            <a:pPr marL="914400" lvl="1" indent="-310832" algn="l" rtl="0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dirty="0"/>
              <a:t>Team records for total, conference, home, and away games extracted to their own column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1EBDE6B-65D1-75F9-F2BE-2D0D696EB5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0794" y="1230111"/>
            <a:ext cx="1747825" cy="229402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AC8DF7F-82C5-D522-6306-71F865AF26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8603" y="3878508"/>
            <a:ext cx="4051137" cy="96162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8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Preprocessing</a:t>
            </a:r>
            <a:endParaRPr/>
          </a:p>
        </p:txBody>
      </p:sp>
      <p:sp>
        <p:nvSpPr>
          <p:cNvPr id="94" name="Google Shape;94;p18"/>
          <p:cNvSpPr txBox="1">
            <a:spLocks noGrp="1"/>
          </p:cNvSpPr>
          <p:nvPr>
            <p:ph type="body" idx="1"/>
          </p:nvPr>
        </p:nvSpPr>
        <p:spPr>
          <a:xfrm>
            <a:off x="387900" y="1489824"/>
            <a:ext cx="4397231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34327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dirty="0"/>
              <a:t>Handling missing data: </a:t>
            </a:r>
            <a:endParaRPr dirty="0"/>
          </a:p>
          <a:p>
            <a:pPr marL="914400" lvl="1" indent="-310832" algn="l" rtl="0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dirty="0"/>
              <a:t>‘Pre/Postgame </a:t>
            </a:r>
            <a:r>
              <a:rPr lang="en" dirty="0" err="1"/>
              <a:t>elo</a:t>
            </a:r>
            <a:r>
              <a:rPr lang="en" dirty="0"/>
              <a:t>’ and ‘Post Win Probability’ for home and away teams were removed due to missing entries</a:t>
            </a:r>
            <a:endParaRPr dirty="0"/>
          </a:p>
          <a:p>
            <a:pPr marL="914400" lvl="1" indent="-310832" algn="l" rtl="0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dirty="0"/>
              <a:t>The dataset was refined to only include rows that are not missing ‘Attendance’ and ‘Excitement Index’</a:t>
            </a:r>
            <a:endParaRPr dirty="0"/>
          </a:p>
          <a:p>
            <a:pPr marL="1371600" lvl="2" indent="-310832" algn="l" rtl="0">
              <a:spcBef>
                <a:spcPts val="0"/>
              </a:spcBef>
              <a:spcAft>
                <a:spcPts val="0"/>
              </a:spcAft>
              <a:buSzPct val="100000"/>
              <a:buChar char="■"/>
            </a:pPr>
            <a:r>
              <a:rPr lang="en" dirty="0"/>
              <a:t>These variables are necessary 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E93F538-29BB-4AD7-95FF-4718DCFF9C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0978" y="1663613"/>
            <a:ext cx="3604167" cy="1816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1929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B30E65E-D668-3B6D-DB81-5F4919F161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TeamsData.csv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25F589-9CF3-6DE3-B2B3-058FA4F2FA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958815"/>
            <a:ext cx="7772400" cy="322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6840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B30E65E-D668-3B6D-DB81-5F4919F161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GamesData.csv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772F9C-2E65-1069-E750-F8147DFBAC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021720"/>
            <a:ext cx="7772400" cy="3100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897344"/>
      </p:ext>
    </p:extLst>
  </p:cSld>
  <p:clrMapOvr>
    <a:masterClrMapping/>
  </p:clrMapOvr>
</p:sld>
</file>

<file path=ppt/theme/theme1.xml><?xml version="1.0" encoding="utf-8"?>
<a:theme xmlns:a="http://schemas.openxmlformats.org/drawingml/2006/main" name="Marina">
  <a:themeElements>
    <a:clrScheme name="Marina">
      <a:dk1>
        <a:srgbClr val="FFFFFF"/>
      </a:dk1>
      <a:lt1>
        <a:srgbClr val="00517C"/>
      </a:lt1>
      <a:dk2>
        <a:srgbClr val="004065"/>
      </a:dk2>
      <a:lt2>
        <a:srgbClr val="CFD8DC"/>
      </a:lt2>
      <a:accent1>
        <a:srgbClr val="0277BD"/>
      </a:accent1>
      <a:accent2>
        <a:srgbClr val="558B2F"/>
      </a:accent2>
      <a:accent3>
        <a:srgbClr val="009688"/>
      </a:accent3>
      <a:accent4>
        <a:srgbClr val="039BE5"/>
      </a:accent4>
      <a:accent5>
        <a:srgbClr val="8BC34A"/>
      </a:accent5>
      <a:accent6>
        <a:srgbClr val="FFEB38"/>
      </a:accent6>
      <a:hlink>
        <a:srgbClr val="8BC34A"/>
      </a:hlink>
      <a:folHlink>
        <a:srgbClr val="8BC3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88</TotalTime>
  <Words>670</Words>
  <Application>Microsoft Macintosh PowerPoint</Application>
  <PresentationFormat>On-screen Show (16:9)</PresentationFormat>
  <Paragraphs>83</Paragraphs>
  <Slides>14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Roboto Slab</vt:lpstr>
      <vt:lpstr>Arial</vt:lpstr>
      <vt:lpstr>Roboto</vt:lpstr>
      <vt:lpstr>Calibri</vt:lpstr>
      <vt:lpstr>Marina</vt:lpstr>
      <vt:lpstr>College Football Data Collection and Preprocessing</vt:lpstr>
      <vt:lpstr>Introduction</vt:lpstr>
      <vt:lpstr>Purpose of the Dataset</vt:lpstr>
      <vt:lpstr>Potential Users and Applications</vt:lpstr>
      <vt:lpstr>Data Source and Acquisition</vt:lpstr>
      <vt:lpstr>Data Preprocessing</vt:lpstr>
      <vt:lpstr>Data Preprocessing</vt:lpstr>
      <vt:lpstr>PowerPoint Presentation</vt:lpstr>
      <vt:lpstr>PowerPoint Presentation</vt:lpstr>
      <vt:lpstr>Distribution Approach</vt:lpstr>
      <vt:lpstr>Access Rights</vt:lpstr>
      <vt:lpstr>Issues and Limitations</vt:lpstr>
      <vt:lpstr>Team and Contributions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College Football Data Collection and Preprocessing</dc:title>
  <cp:lastModifiedBy>Caleb Miller</cp:lastModifiedBy>
  <cp:revision>2</cp:revision>
  <dcterms:modified xsi:type="dcterms:W3CDTF">2023-12-01T16:42:40Z</dcterms:modified>
</cp:coreProperties>
</file>